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309" r:id="rId4"/>
    <p:sldId id="278" r:id="rId5"/>
    <p:sldId id="286" r:id="rId6"/>
    <p:sldId id="287" r:id="rId7"/>
    <p:sldId id="306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94" r:id="rId16"/>
    <p:sldId id="296" r:id="rId17"/>
    <p:sldId id="304" r:id="rId18"/>
    <p:sldId id="310" r:id="rId19"/>
    <p:sldId id="311" r:id="rId20"/>
    <p:sldId id="315" r:id="rId21"/>
    <p:sldId id="312" r:id="rId22"/>
    <p:sldId id="308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3" autoAdjust="0"/>
    <p:restoredTop sz="94660"/>
  </p:normalViewPr>
  <p:slideViewPr>
    <p:cSldViewPr>
      <p:cViewPr varScale="1">
        <p:scale>
          <a:sx n="83" d="100"/>
          <a:sy n="83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A6157-83D0-42A2-93D7-061BEECBA45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7D5F4B14-9BD8-4488-88A4-AECABBE32B9E}">
      <dgm:prSet phldrT="[Texto]"/>
      <dgm:spPr/>
      <dgm:t>
        <a:bodyPr/>
        <a:lstStyle/>
        <a:p>
          <a:r>
            <a:rPr lang="es-CO" dirty="0" smtClean="0"/>
            <a:t>GRACIAS</a:t>
          </a:r>
          <a:endParaRPr lang="es-CO" dirty="0"/>
        </a:p>
      </dgm:t>
    </dgm:pt>
    <dgm:pt modelId="{9FA40614-36E7-4535-A9EF-ED37E782A117}" type="parTrans" cxnId="{208A2DD0-E6A7-4F73-8592-29705851B745}">
      <dgm:prSet/>
      <dgm:spPr/>
      <dgm:t>
        <a:bodyPr/>
        <a:lstStyle/>
        <a:p>
          <a:endParaRPr lang="es-CO"/>
        </a:p>
      </dgm:t>
    </dgm:pt>
    <dgm:pt modelId="{D6361463-6A2F-4BC8-8760-6EB905545F00}" type="sibTrans" cxnId="{208A2DD0-E6A7-4F73-8592-29705851B745}">
      <dgm:prSet/>
      <dgm:spPr/>
      <dgm:t>
        <a:bodyPr/>
        <a:lstStyle/>
        <a:p>
          <a:endParaRPr lang="es-CO"/>
        </a:p>
      </dgm:t>
    </dgm:pt>
    <dgm:pt modelId="{183C22BD-7CFD-486E-88E1-CCE97AC957AF}">
      <dgm:prSet phldrT="[Texto]"/>
      <dgm:spPr/>
      <dgm:t>
        <a:bodyPr/>
        <a:lstStyle/>
        <a:p>
          <a:r>
            <a:rPr lang="es-CO" dirty="0" smtClean="0"/>
            <a:t>POR SU</a:t>
          </a:r>
          <a:endParaRPr lang="es-CO" dirty="0"/>
        </a:p>
      </dgm:t>
    </dgm:pt>
    <dgm:pt modelId="{EC160EE0-2ECB-4620-AC33-A22D141C3C59}" type="parTrans" cxnId="{9F9F19BA-A6D2-4D7F-B56C-477C3DC64A53}">
      <dgm:prSet/>
      <dgm:spPr/>
      <dgm:t>
        <a:bodyPr/>
        <a:lstStyle/>
        <a:p>
          <a:endParaRPr lang="es-CO"/>
        </a:p>
      </dgm:t>
    </dgm:pt>
    <dgm:pt modelId="{D02347C2-79DF-40DC-B0C8-532A1E6EDEC7}" type="sibTrans" cxnId="{9F9F19BA-A6D2-4D7F-B56C-477C3DC64A53}">
      <dgm:prSet/>
      <dgm:spPr/>
      <dgm:t>
        <a:bodyPr/>
        <a:lstStyle/>
        <a:p>
          <a:endParaRPr lang="es-CO"/>
        </a:p>
      </dgm:t>
    </dgm:pt>
    <dgm:pt modelId="{C29A24B2-CD35-48FC-B7C3-0C000A1C2091}">
      <dgm:prSet phldrT="[Texto]"/>
      <dgm:spPr/>
      <dgm:t>
        <a:bodyPr/>
        <a:lstStyle/>
        <a:p>
          <a:r>
            <a:rPr lang="es-CO" dirty="0" smtClean="0"/>
            <a:t>ATENCION</a:t>
          </a:r>
          <a:endParaRPr lang="es-CO" dirty="0"/>
        </a:p>
      </dgm:t>
    </dgm:pt>
    <dgm:pt modelId="{CB88A17B-ACD1-4C77-978F-C79EDF3B1561}" type="parTrans" cxnId="{C2BAB466-29E8-484A-AFA6-D1FB000D1B60}">
      <dgm:prSet/>
      <dgm:spPr/>
      <dgm:t>
        <a:bodyPr/>
        <a:lstStyle/>
        <a:p>
          <a:endParaRPr lang="es-CO"/>
        </a:p>
      </dgm:t>
    </dgm:pt>
    <dgm:pt modelId="{B13D3AB4-2204-4A63-9874-53D90DDCBABA}" type="sibTrans" cxnId="{C2BAB466-29E8-484A-AFA6-D1FB000D1B60}">
      <dgm:prSet/>
      <dgm:spPr/>
      <dgm:t>
        <a:bodyPr/>
        <a:lstStyle/>
        <a:p>
          <a:endParaRPr lang="es-CO"/>
        </a:p>
      </dgm:t>
    </dgm:pt>
    <dgm:pt modelId="{296722FD-3D1E-4ACE-8324-B812A6C89069}" type="pres">
      <dgm:prSet presAssocID="{B76A6157-83D0-42A2-93D7-061BEECBA4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016C8A6-0DE1-4062-9C39-9C82A13F6E75}" type="pres">
      <dgm:prSet presAssocID="{7D5F4B14-9BD8-4488-88A4-AECABBE32B9E}" presName="parentLin" presStyleCnt="0"/>
      <dgm:spPr/>
    </dgm:pt>
    <dgm:pt modelId="{A183D3E6-A27F-4FE0-A6ED-5B80142C3BF3}" type="pres">
      <dgm:prSet presAssocID="{7D5F4B14-9BD8-4488-88A4-AECABBE32B9E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8B31B90B-33A3-4051-94AF-B7BC37847A91}" type="pres">
      <dgm:prSet presAssocID="{7D5F4B14-9BD8-4488-88A4-AECABBE32B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BBB51A-7CFB-4E57-A985-D14E0D149ED6}" type="pres">
      <dgm:prSet presAssocID="{7D5F4B14-9BD8-4488-88A4-AECABBE32B9E}" presName="negativeSpace" presStyleCnt="0"/>
      <dgm:spPr/>
    </dgm:pt>
    <dgm:pt modelId="{86F47F8B-593A-4417-8A0B-7B50A27F641B}" type="pres">
      <dgm:prSet presAssocID="{7D5F4B14-9BD8-4488-88A4-AECABBE32B9E}" presName="childText" presStyleLbl="conFgAcc1" presStyleIdx="0" presStyleCnt="3">
        <dgm:presLayoutVars>
          <dgm:bulletEnabled val="1"/>
        </dgm:presLayoutVars>
      </dgm:prSet>
      <dgm:spPr/>
    </dgm:pt>
    <dgm:pt modelId="{93677123-4665-4702-A10D-403F2BD9A397}" type="pres">
      <dgm:prSet presAssocID="{D6361463-6A2F-4BC8-8760-6EB905545F00}" presName="spaceBetweenRectangles" presStyleCnt="0"/>
      <dgm:spPr/>
    </dgm:pt>
    <dgm:pt modelId="{2CF851CD-C70F-437E-ADE5-824B2C100532}" type="pres">
      <dgm:prSet presAssocID="{183C22BD-7CFD-486E-88E1-CCE97AC957AF}" presName="parentLin" presStyleCnt="0"/>
      <dgm:spPr/>
    </dgm:pt>
    <dgm:pt modelId="{1ED990B3-F345-447C-BAD5-F8F4AAE898C2}" type="pres">
      <dgm:prSet presAssocID="{183C22BD-7CFD-486E-88E1-CCE97AC957AF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99C89A9C-67FD-431D-91E7-3E7550F2BC57}" type="pres">
      <dgm:prSet presAssocID="{183C22BD-7CFD-486E-88E1-CCE97AC957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DDEA0E-24A5-43A0-9B4E-7BA6B0622622}" type="pres">
      <dgm:prSet presAssocID="{183C22BD-7CFD-486E-88E1-CCE97AC957AF}" presName="negativeSpace" presStyleCnt="0"/>
      <dgm:spPr/>
    </dgm:pt>
    <dgm:pt modelId="{766A24F0-F102-4685-A3AE-10CEEB1F15BE}" type="pres">
      <dgm:prSet presAssocID="{183C22BD-7CFD-486E-88E1-CCE97AC957AF}" presName="childText" presStyleLbl="conFgAcc1" presStyleIdx="1" presStyleCnt="3" custLinFactNeighborX="0" custLinFactNeighborY="10636">
        <dgm:presLayoutVars>
          <dgm:bulletEnabled val="1"/>
        </dgm:presLayoutVars>
      </dgm:prSet>
      <dgm:spPr/>
    </dgm:pt>
    <dgm:pt modelId="{2FC34047-902D-4B17-8052-BE79C7B99940}" type="pres">
      <dgm:prSet presAssocID="{D02347C2-79DF-40DC-B0C8-532A1E6EDEC7}" presName="spaceBetweenRectangles" presStyleCnt="0"/>
      <dgm:spPr/>
    </dgm:pt>
    <dgm:pt modelId="{66B78F73-37BD-4510-86D6-D5326CE972ED}" type="pres">
      <dgm:prSet presAssocID="{C29A24B2-CD35-48FC-B7C3-0C000A1C2091}" presName="parentLin" presStyleCnt="0"/>
      <dgm:spPr/>
    </dgm:pt>
    <dgm:pt modelId="{43C31DCE-FA7B-4499-9A47-CF90DF750EC7}" type="pres">
      <dgm:prSet presAssocID="{C29A24B2-CD35-48FC-B7C3-0C000A1C2091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F1E63A72-A2CF-4787-BF0E-2D2E8C8C6929}" type="pres">
      <dgm:prSet presAssocID="{C29A24B2-CD35-48FC-B7C3-0C000A1C20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A2ACC0-B135-4415-B3FB-BC88A55CA8B6}" type="pres">
      <dgm:prSet presAssocID="{C29A24B2-CD35-48FC-B7C3-0C000A1C2091}" presName="negativeSpace" presStyleCnt="0"/>
      <dgm:spPr/>
    </dgm:pt>
    <dgm:pt modelId="{212CC6C8-9771-46B7-ACDB-5BB09FDAFE2E}" type="pres">
      <dgm:prSet presAssocID="{C29A24B2-CD35-48FC-B7C3-0C000A1C20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2BAB466-29E8-484A-AFA6-D1FB000D1B60}" srcId="{B76A6157-83D0-42A2-93D7-061BEECBA459}" destId="{C29A24B2-CD35-48FC-B7C3-0C000A1C2091}" srcOrd="2" destOrd="0" parTransId="{CB88A17B-ACD1-4C77-978F-C79EDF3B1561}" sibTransId="{B13D3AB4-2204-4A63-9874-53D90DDCBABA}"/>
    <dgm:cxn modelId="{A69ED86C-4D51-4987-8331-51B0F9FAE13C}" type="presOf" srcId="{7D5F4B14-9BD8-4488-88A4-AECABBE32B9E}" destId="{8B31B90B-33A3-4051-94AF-B7BC37847A91}" srcOrd="1" destOrd="0" presId="urn:microsoft.com/office/officeart/2005/8/layout/list1"/>
    <dgm:cxn modelId="{9F9F19BA-A6D2-4D7F-B56C-477C3DC64A53}" srcId="{B76A6157-83D0-42A2-93D7-061BEECBA459}" destId="{183C22BD-7CFD-486E-88E1-CCE97AC957AF}" srcOrd="1" destOrd="0" parTransId="{EC160EE0-2ECB-4620-AC33-A22D141C3C59}" sibTransId="{D02347C2-79DF-40DC-B0C8-532A1E6EDEC7}"/>
    <dgm:cxn modelId="{9E566979-E0B8-49C7-8551-22315558329C}" type="presOf" srcId="{C29A24B2-CD35-48FC-B7C3-0C000A1C2091}" destId="{F1E63A72-A2CF-4787-BF0E-2D2E8C8C6929}" srcOrd="1" destOrd="0" presId="urn:microsoft.com/office/officeart/2005/8/layout/list1"/>
    <dgm:cxn modelId="{627A2433-4990-4A56-8DDF-19F5F8508957}" type="presOf" srcId="{183C22BD-7CFD-486E-88E1-CCE97AC957AF}" destId="{1ED990B3-F345-447C-BAD5-F8F4AAE898C2}" srcOrd="0" destOrd="0" presId="urn:microsoft.com/office/officeart/2005/8/layout/list1"/>
    <dgm:cxn modelId="{208A2DD0-E6A7-4F73-8592-29705851B745}" srcId="{B76A6157-83D0-42A2-93D7-061BEECBA459}" destId="{7D5F4B14-9BD8-4488-88A4-AECABBE32B9E}" srcOrd="0" destOrd="0" parTransId="{9FA40614-36E7-4535-A9EF-ED37E782A117}" sibTransId="{D6361463-6A2F-4BC8-8760-6EB905545F00}"/>
    <dgm:cxn modelId="{34B9369C-4045-4140-9D2C-54EACCD8E945}" type="presOf" srcId="{C29A24B2-CD35-48FC-B7C3-0C000A1C2091}" destId="{43C31DCE-FA7B-4499-9A47-CF90DF750EC7}" srcOrd="0" destOrd="0" presId="urn:microsoft.com/office/officeart/2005/8/layout/list1"/>
    <dgm:cxn modelId="{418D2F50-8B7D-41D9-B6AD-C2E060D67108}" type="presOf" srcId="{183C22BD-7CFD-486E-88E1-CCE97AC957AF}" destId="{99C89A9C-67FD-431D-91E7-3E7550F2BC57}" srcOrd="1" destOrd="0" presId="urn:microsoft.com/office/officeart/2005/8/layout/list1"/>
    <dgm:cxn modelId="{F23C7D2F-01AD-4201-8386-DCB7889427DF}" type="presOf" srcId="{B76A6157-83D0-42A2-93D7-061BEECBA459}" destId="{296722FD-3D1E-4ACE-8324-B812A6C89069}" srcOrd="0" destOrd="0" presId="urn:microsoft.com/office/officeart/2005/8/layout/list1"/>
    <dgm:cxn modelId="{A186BB02-B5DB-4785-974E-7FF9CCD67E65}" type="presOf" srcId="{7D5F4B14-9BD8-4488-88A4-AECABBE32B9E}" destId="{A183D3E6-A27F-4FE0-A6ED-5B80142C3BF3}" srcOrd="0" destOrd="0" presId="urn:microsoft.com/office/officeart/2005/8/layout/list1"/>
    <dgm:cxn modelId="{36D36FEE-9982-411C-B04D-291F6C38296B}" type="presParOf" srcId="{296722FD-3D1E-4ACE-8324-B812A6C89069}" destId="{2016C8A6-0DE1-4062-9C39-9C82A13F6E75}" srcOrd="0" destOrd="0" presId="urn:microsoft.com/office/officeart/2005/8/layout/list1"/>
    <dgm:cxn modelId="{6DBCEB2C-B3C9-4DE5-B635-EBB4C41FD174}" type="presParOf" srcId="{2016C8A6-0DE1-4062-9C39-9C82A13F6E75}" destId="{A183D3E6-A27F-4FE0-A6ED-5B80142C3BF3}" srcOrd="0" destOrd="0" presId="urn:microsoft.com/office/officeart/2005/8/layout/list1"/>
    <dgm:cxn modelId="{8F31C2BC-E67B-489D-88D6-1D458D00B834}" type="presParOf" srcId="{2016C8A6-0DE1-4062-9C39-9C82A13F6E75}" destId="{8B31B90B-33A3-4051-94AF-B7BC37847A91}" srcOrd="1" destOrd="0" presId="urn:microsoft.com/office/officeart/2005/8/layout/list1"/>
    <dgm:cxn modelId="{2EAD3EDF-4F5E-4CF9-A778-FD762C1DCB97}" type="presParOf" srcId="{296722FD-3D1E-4ACE-8324-B812A6C89069}" destId="{6CBBB51A-7CFB-4E57-A985-D14E0D149ED6}" srcOrd="1" destOrd="0" presId="urn:microsoft.com/office/officeart/2005/8/layout/list1"/>
    <dgm:cxn modelId="{5CACB449-FF3D-4FDD-A472-B193C99F1E98}" type="presParOf" srcId="{296722FD-3D1E-4ACE-8324-B812A6C89069}" destId="{86F47F8B-593A-4417-8A0B-7B50A27F641B}" srcOrd="2" destOrd="0" presId="urn:microsoft.com/office/officeart/2005/8/layout/list1"/>
    <dgm:cxn modelId="{052B31B3-B8D5-444A-8058-1745979DED8F}" type="presParOf" srcId="{296722FD-3D1E-4ACE-8324-B812A6C89069}" destId="{93677123-4665-4702-A10D-403F2BD9A397}" srcOrd="3" destOrd="0" presId="urn:microsoft.com/office/officeart/2005/8/layout/list1"/>
    <dgm:cxn modelId="{7E3BC2CB-F712-43B1-A4F6-D550A492394E}" type="presParOf" srcId="{296722FD-3D1E-4ACE-8324-B812A6C89069}" destId="{2CF851CD-C70F-437E-ADE5-824B2C100532}" srcOrd="4" destOrd="0" presId="urn:microsoft.com/office/officeart/2005/8/layout/list1"/>
    <dgm:cxn modelId="{7A5E132D-A1E8-4E19-A20B-16726C489D1C}" type="presParOf" srcId="{2CF851CD-C70F-437E-ADE5-824B2C100532}" destId="{1ED990B3-F345-447C-BAD5-F8F4AAE898C2}" srcOrd="0" destOrd="0" presId="urn:microsoft.com/office/officeart/2005/8/layout/list1"/>
    <dgm:cxn modelId="{CA38F641-0AF1-4461-9F26-7427DD9FAA7E}" type="presParOf" srcId="{2CF851CD-C70F-437E-ADE5-824B2C100532}" destId="{99C89A9C-67FD-431D-91E7-3E7550F2BC57}" srcOrd="1" destOrd="0" presId="urn:microsoft.com/office/officeart/2005/8/layout/list1"/>
    <dgm:cxn modelId="{06309271-E920-49C6-9514-71F718A1613E}" type="presParOf" srcId="{296722FD-3D1E-4ACE-8324-B812A6C89069}" destId="{E9DDEA0E-24A5-43A0-9B4E-7BA6B0622622}" srcOrd="5" destOrd="0" presId="urn:microsoft.com/office/officeart/2005/8/layout/list1"/>
    <dgm:cxn modelId="{1F32959C-4F37-40A5-9414-1B483958D343}" type="presParOf" srcId="{296722FD-3D1E-4ACE-8324-B812A6C89069}" destId="{766A24F0-F102-4685-A3AE-10CEEB1F15BE}" srcOrd="6" destOrd="0" presId="urn:microsoft.com/office/officeart/2005/8/layout/list1"/>
    <dgm:cxn modelId="{4C5FC187-7722-4FB2-B635-3C25D1E57738}" type="presParOf" srcId="{296722FD-3D1E-4ACE-8324-B812A6C89069}" destId="{2FC34047-902D-4B17-8052-BE79C7B99940}" srcOrd="7" destOrd="0" presId="urn:microsoft.com/office/officeart/2005/8/layout/list1"/>
    <dgm:cxn modelId="{410DB6AB-85F8-4D34-B9DD-DDA50BB27696}" type="presParOf" srcId="{296722FD-3D1E-4ACE-8324-B812A6C89069}" destId="{66B78F73-37BD-4510-86D6-D5326CE972ED}" srcOrd="8" destOrd="0" presId="urn:microsoft.com/office/officeart/2005/8/layout/list1"/>
    <dgm:cxn modelId="{69BFF422-08A6-4C14-9369-BC20B7867509}" type="presParOf" srcId="{66B78F73-37BD-4510-86D6-D5326CE972ED}" destId="{43C31DCE-FA7B-4499-9A47-CF90DF750EC7}" srcOrd="0" destOrd="0" presId="urn:microsoft.com/office/officeart/2005/8/layout/list1"/>
    <dgm:cxn modelId="{52F7E0DB-6C85-4939-BD13-02F4B4DA9190}" type="presParOf" srcId="{66B78F73-37BD-4510-86D6-D5326CE972ED}" destId="{F1E63A72-A2CF-4787-BF0E-2D2E8C8C6929}" srcOrd="1" destOrd="0" presId="urn:microsoft.com/office/officeart/2005/8/layout/list1"/>
    <dgm:cxn modelId="{C809D73E-D934-48A7-9104-5665D5566914}" type="presParOf" srcId="{296722FD-3D1E-4ACE-8324-B812A6C89069}" destId="{FCA2ACC0-B135-4415-B3FB-BC88A55CA8B6}" srcOrd="9" destOrd="0" presId="urn:microsoft.com/office/officeart/2005/8/layout/list1"/>
    <dgm:cxn modelId="{9CBC1EC8-9A61-45CF-9E7D-50B7E3E2C177}" type="presParOf" srcId="{296722FD-3D1E-4ACE-8324-B812A6C89069}" destId="{212CC6C8-9771-46B7-ACDB-5BB09FDAFE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D37492-6302-4E50-BDFD-BA67B2225795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97EA04-841F-43DD-8392-97C375203B87}" type="datetimeFigureOut">
              <a:rPr lang="es-CO" smtClean="0"/>
              <a:t>11/03/2013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1912_Lawrence_Textile_Strike_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6448" y="1628800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u="sng" dirty="0" smtClean="0"/>
              <a:t>PROCESO MASIVO DE INFORMACIÓN PARA TODOS LOS TRABAJADORES DEL INSTITUTO DE MEDICINA LEGAL</a:t>
            </a:r>
            <a:endParaRPr lang="es-CO" sz="4400" b="1" u="sng" dirty="0"/>
          </a:p>
        </p:txBody>
      </p:sp>
    </p:spTree>
    <p:extLst>
      <p:ext uri="{BB962C8B-B14F-4D97-AF65-F5344CB8AC3E}">
        <p14:creationId xmlns:p14="http://schemas.microsoft.com/office/powerpoint/2010/main" val="40136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332656"/>
            <a:ext cx="8915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5085184"/>
            <a:ext cx="879534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4299" y="5085184"/>
            <a:ext cx="2957511" cy="413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6303660"/>
            <a:ext cx="7854053" cy="335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3297932"/>
            <a:ext cx="88868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86679" cy="695739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" y="260648"/>
            <a:ext cx="88963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" y="1772816"/>
            <a:ext cx="9046101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1" y="4869160"/>
            <a:ext cx="90392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656"/>
            <a:ext cx="8991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" y="3140968"/>
            <a:ext cx="90297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395536" y="476672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ES POSIBLE DEMANDAR LA LEY 270 DEL 96 COMO PRETENDE EL SINDICATO????</a:t>
            </a:r>
          </a:p>
          <a:p>
            <a:endParaRPr lang="es-CO" dirty="0"/>
          </a:p>
          <a:p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LEY ESTATURARIA</a:t>
            </a:r>
          </a:p>
          <a:p>
            <a:pPr marL="342900" indent="-342900">
              <a:buAutoNum type="arabicPeriod"/>
            </a:pPr>
            <a:endParaRPr lang="es-CO" dirty="0"/>
          </a:p>
          <a:p>
            <a:pPr marL="342900" indent="-342900">
              <a:buAutoNum type="arabicPeriod"/>
            </a:pPr>
            <a:r>
              <a:rPr lang="es-CO" dirty="0" smtClean="0"/>
              <a:t>FUE DECLARADA EXEQUIBLE PUNTO POR PUNTO POR LA SENTENCIA 037 DEL 96 (ANALISIS DE FORMA Y FONDO) </a:t>
            </a:r>
          </a:p>
          <a:p>
            <a:pPr marL="342900" indent="-342900">
              <a:buAutoNum type="arabicPeriod"/>
            </a:pPr>
            <a:endParaRPr lang="es-CO" dirty="0"/>
          </a:p>
          <a:p>
            <a:pPr marL="342900" indent="-342900">
              <a:buAutoNum type="arabicPeriod"/>
            </a:pPr>
            <a:r>
              <a:rPr lang="es-CO" dirty="0" smtClean="0"/>
              <a:t>LAS LEYES ESTATUTARIAS SOLO PUEDEN SER DEMANDADAS POR PLAZO DE UN AÑO LUEGO DE SER CONSIDERADAS EXEQUIBLES</a:t>
            </a:r>
          </a:p>
          <a:p>
            <a:pPr marL="342900" indent="-342900">
              <a:buAutoNum type="arabicPeriod"/>
            </a:pPr>
            <a:endParaRPr lang="es-CO" dirty="0"/>
          </a:p>
          <a:p>
            <a:pPr marL="342900" indent="-342900">
              <a:buAutoNum type="arabicPeriod"/>
            </a:pPr>
            <a:r>
              <a:rPr lang="es-CO" dirty="0" smtClean="0"/>
              <a:t>SOLO SE PUEDEN CAMBIAR POR EL CONGRESO O POR OTRA LEY. 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FontTx/>
              <a:buAutoNum type="arabicPeriod"/>
            </a:pPr>
            <a:r>
              <a:rPr lang="es-CO" dirty="0"/>
              <a:t>LA CORTE CONSTITUCIONAL HA DICHO EN SENTENCIAS QUE LAS LEYES ESTATUTARIAS QUE HACE TRANSITO A COSA JUZGADA.</a:t>
            </a:r>
          </a:p>
          <a:p>
            <a:pPr marL="342900" indent="-342900">
              <a:buAutoNum type="arabicPeriod"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848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683568" y="548680"/>
            <a:ext cx="79928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u="sng" dirty="0"/>
              <a:t>LEY 4 DE </a:t>
            </a:r>
            <a:r>
              <a:rPr lang="es-CO" sz="2800" b="1" u="sng" dirty="0" smtClean="0"/>
              <a:t>1992 (</a:t>
            </a:r>
            <a:r>
              <a:rPr lang="es-CO" sz="2800" b="1" u="sng" dirty="0"/>
              <a:t>mayo 18): </a:t>
            </a:r>
            <a:endParaRPr lang="es-CO" sz="2800" b="1" u="sng" dirty="0" smtClean="0"/>
          </a:p>
          <a:p>
            <a:pPr algn="ctr"/>
            <a:endParaRPr lang="es-CO" sz="2800" b="1" u="sng" dirty="0" smtClean="0"/>
          </a:p>
          <a:p>
            <a:pPr algn="just"/>
            <a:r>
              <a:rPr lang="es-CO" dirty="0" smtClean="0"/>
              <a:t>Mediante </a:t>
            </a:r>
            <a:r>
              <a:rPr lang="es-CO" dirty="0"/>
              <a:t>la cual se señalan las normas, objetivos y criterios que debe observar el Gobierno Nacional para la fijación del régimen salarial y prestacional de los empleados públicos, de los miembros del Congreso Nacional y de la Fuerza Pública y para la fijación de las prestaciones sociales de los Trabajadores Oficiales y se dictan otras disposiciones, de conformidad con lo establecido en el artículo </a:t>
            </a:r>
            <a:r>
              <a:rPr lang="es-CO" dirty="0" smtClean="0"/>
              <a:t>150, </a:t>
            </a:r>
            <a:r>
              <a:rPr lang="es-CO" dirty="0"/>
              <a:t>numeral 19, literales e) y f) de la Constitución Política. </a:t>
            </a:r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r>
              <a:rPr lang="es-CO" dirty="0" smtClean="0"/>
              <a:t>LINK DE CONSULTA: </a:t>
            </a:r>
          </a:p>
          <a:p>
            <a:r>
              <a:rPr lang="es-CO" dirty="0"/>
              <a:t>http://www.secretariasenado.gov.co/senado/basedoc/ley/1992/ley_0004_1992.html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8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539552" y="620688"/>
            <a:ext cx="82089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u="sng" dirty="0"/>
              <a:t>LEY 1496 DE </a:t>
            </a:r>
            <a:r>
              <a:rPr lang="es-CO" sz="2800" b="1" u="sng" dirty="0" smtClean="0"/>
              <a:t>2011: </a:t>
            </a:r>
          </a:p>
          <a:p>
            <a:endParaRPr lang="es-CO" sz="2800" b="1" u="sng" dirty="0"/>
          </a:p>
          <a:p>
            <a:pPr algn="just"/>
            <a:r>
              <a:rPr lang="es-CO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Congreso de la República expidió la Ley 1496 de 2011 (29 de diciembre) cuyo objeto está en </a:t>
            </a:r>
            <a:r>
              <a:rPr lang="es-CO" sz="2000" i="1" dirty="0">
                <a:latin typeface="Arial" pitchFamily="34" charset="0"/>
                <a:cs typeface="Arial" pitchFamily="34" charset="0"/>
              </a:rPr>
              <a:t>garantizar la igualdad salarial y de retribución laboral entre mujeres y hombres, fijar los mecanismos que permitan que dicha igualdad sea real y efectiva tanto ene l sector público como en el privado y establecer los lineamientos generales que permitan erradicar cualquier forma discriminatoria en materia de retribución laboral. </a:t>
            </a:r>
            <a:r>
              <a:rPr lang="es-CO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LINK DE CONSULTA: </a:t>
            </a:r>
            <a:endParaRPr lang="es-CO" dirty="0"/>
          </a:p>
          <a:p>
            <a:r>
              <a:rPr lang="es-CO" dirty="0"/>
              <a:t>http://www.barrerapalacio.com/dynamicdata/assetmanager/images/Circular%202%20DE%202012.pdf</a:t>
            </a:r>
          </a:p>
        </p:txBody>
      </p:sp>
    </p:spTree>
    <p:extLst>
      <p:ext uri="{BB962C8B-B14F-4D97-AF65-F5344CB8AC3E}">
        <p14:creationId xmlns:p14="http://schemas.microsoft.com/office/powerpoint/2010/main" val="3848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611560" y="69269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u="sng" dirty="0" smtClean="0"/>
              <a:t>NOS DEBE QUEDAR CLAR QUE LA LEY 4 DE 1992 QUE FUE LA QUE HIZO VALER ASONAL EN SU MAS RECIENTE PARO NOS COMPETE A TODOS, POR ESO NO ES CORRECTO DECIR QUE LO QUE PEDIA ASONAL EN SU MAS RECIENTE CESE DE ACTIVIDADES NO COMPETIA A MEDICINA LEGAL</a:t>
            </a:r>
            <a:endParaRPr lang="es-CO" sz="2800" b="1" u="sng" dirty="0"/>
          </a:p>
        </p:txBody>
      </p:sp>
    </p:spTree>
    <p:extLst>
      <p:ext uri="{BB962C8B-B14F-4D97-AF65-F5344CB8AC3E}">
        <p14:creationId xmlns:p14="http://schemas.microsoft.com/office/powerpoint/2010/main" val="3848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" y="260648"/>
            <a:ext cx="90011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2047" y="2967335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PARA PENSAR: SI LAS PERSONAS QUE LEGISLAN DEBIERON CESAR ACTIVIDADES PARA ALCANZAR SU NIVELACION, QUE DEBEMOS HACER NOSOTROS</a:t>
            </a:r>
            <a:r>
              <a:rPr lang="es-CO" dirty="0" smtClean="0"/>
              <a:t>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8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51520" y="620688"/>
            <a:ext cx="864095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Arial" pitchFamily="34" charset="0"/>
                <a:cs typeface="Arial" pitchFamily="34" charset="0"/>
              </a:rPr>
              <a:t>CESE DE ACTIDICADES EN CALI</a:t>
            </a:r>
          </a:p>
          <a:p>
            <a:endParaRPr lang="es-CO" dirty="0"/>
          </a:p>
          <a:p>
            <a:pPr algn="just"/>
            <a:r>
              <a:rPr lang="es-CO" b="1" dirty="0" smtClean="0"/>
              <a:t>DISCIPLINA SINDICAL: ENTIÉNDASE ESTE TERMINO COMO EL RESPETO POR LAS DECISIONES QUE TOME LA MAYORÍA DE LAS PERSONAS QUE VOTAN SOBRE ALGUNA SITUACIÓN, COMO EL ENTRAR O NO EN UN PARO.</a:t>
            </a:r>
          </a:p>
          <a:p>
            <a:pPr algn="just"/>
            <a:endParaRPr lang="es-CO" b="1" dirty="0"/>
          </a:p>
          <a:p>
            <a:pPr algn="just"/>
            <a:r>
              <a:rPr lang="es-CO" b="1" dirty="0" smtClean="0"/>
              <a:t>EN CALI LA MAYORIA VOTO A PARO PERO LA JUNTA DEL SINDICATO NO LO ACEPTO</a:t>
            </a:r>
          </a:p>
          <a:p>
            <a:pPr algn="just"/>
            <a:endParaRPr lang="es-CO" b="1" dirty="0"/>
          </a:p>
          <a:p>
            <a:pPr algn="just"/>
            <a:r>
              <a:rPr lang="es-CO" b="1" dirty="0" smtClean="0"/>
              <a:t>A LOS COMPAÑEROS DEL VALLE NO SE LES ABRIO PROCESO DISCIPLINARIO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25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539552" y="476672"/>
            <a:ext cx="8136904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NECESIDAD DE LIDERES EN CADA CIUDAD</a:t>
            </a:r>
          </a:p>
          <a:p>
            <a:endParaRPr lang="es-CO" dirty="0" smtClean="0"/>
          </a:p>
          <a:p>
            <a:pPr marL="342900" indent="-342900">
              <a:buAutoNum type="arabicPeriod"/>
            </a:pPr>
            <a:r>
              <a:rPr lang="es-CO" sz="2000" dirty="0" smtClean="0"/>
              <a:t>CADA CIUDAD DONDE TENGA PRESENCIA EL INSTITUTO DEBE CONTAR CON UN LIDER, UNA PERSONA QUE TENGA PODER DE CONVOCATORIA, CONOCIMIENTOS CLAROS Y ENTEREZA PARA DIFUNDIRLOS DE LA MANERA ADECUADA SIN VICIOS DE NINGUN TIPO, DISCIPLICA SINDICAL, PODER DE CONVENCIMIENTO</a:t>
            </a:r>
          </a:p>
          <a:p>
            <a:pPr marL="342900" indent="-342900">
              <a:buAutoNum type="arabicPeriod"/>
            </a:pPr>
            <a:r>
              <a:rPr lang="es-CO" sz="2000" dirty="0" smtClean="0"/>
              <a:t>EL LIDER DEBE PODER CITAR A UNA VOTACION DONDE LA MAYORIA ESCOJA EL CAMINO A SEGUIR EN CASO DE UNA EVENTUALIDAD (PARO DE LA RAMA JUDICIAL, LA NO INCLUSION DE MEDICINA LEGAL EN LOS DECRETOSDE NIVELACION…ETC)</a:t>
            </a:r>
          </a:p>
          <a:p>
            <a:endParaRPr lang="es-CO" dirty="0"/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60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mtClean="0"/>
              <a:t>DERROTERO</a:t>
            </a:r>
            <a:endParaRPr lang="es-CO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MARCO JURIDICO</a:t>
            </a:r>
            <a:endParaRPr lang="es-CO" b="1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LEY 270 DE 1996</a:t>
            </a:r>
          </a:p>
          <a:p>
            <a:pPr marL="514350" indent="-514350" algn="l"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LEY 04 DE 1992</a:t>
            </a:r>
          </a:p>
          <a:p>
            <a:pPr marL="514350" indent="-514350" algn="l"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LEY 1496 </a:t>
            </a:r>
            <a:r>
              <a:rPr lang="es-CO" smtClean="0">
                <a:solidFill>
                  <a:schemeClr val="tx1"/>
                </a:solidFill>
              </a:rPr>
              <a:t>DE </a:t>
            </a:r>
            <a:r>
              <a:rPr lang="es-CO" smtClean="0">
                <a:solidFill>
                  <a:schemeClr val="tx1"/>
                </a:solidFill>
              </a:rPr>
              <a:t>2011</a:t>
            </a:r>
            <a:endParaRPr lang="es-CO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CESE DE ACTIVIDADES EN CALI</a:t>
            </a:r>
            <a:endParaRPr lang="es-CO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NECESIDAD DE LIDERES EN CADA CIUDAD</a:t>
            </a:r>
          </a:p>
          <a:p>
            <a:pPr marL="514350" indent="-514350" algn="l"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IMPORTANCIA DE LA AFILIACION SINDICAL</a:t>
            </a:r>
          </a:p>
        </p:txBody>
      </p:sp>
    </p:spTree>
    <p:extLst>
      <p:ext uri="{BB962C8B-B14F-4D97-AF65-F5344CB8AC3E}">
        <p14:creationId xmlns:p14="http://schemas.microsoft.com/office/powerpoint/2010/main" val="33994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539552" y="476672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u="sng" dirty="0"/>
              <a:t>NECESIDAD DE LIDERES EN CADA CIUDAD</a:t>
            </a:r>
          </a:p>
          <a:p>
            <a:endParaRPr lang="es-CO" dirty="0"/>
          </a:p>
          <a:p>
            <a:pPr algn="just"/>
            <a:r>
              <a:rPr lang="es-CO" sz="2800" dirty="0" smtClean="0"/>
              <a:t>3. DISUADIR </a:t>
            </a:r>
            <a:r>
              <a:rPr lang="es-CO" sz="2800" dirty="0"/>
              <a:t>A LA GENTE DE QUE LA AFILIACION SINDICAL ES VITAL PARA FUTURAS ACTUACIONES Y CONVENCER DE QUE ASONAL JUDICIAL ES LA MEJOR CARTA EN EL ACTUAL </a:t>
            </a:r>
            <a:r>
              <a:rPr lang="es-CO" sz="2800" dirty="0" smtClean="0"/>
              <a:t>MOMENTO</a:t>
            </a:r>
          </a:p>
          <a:p>
            <a:pPr algn="just"/>
            <a:r>
              <a:rPr lang="es-CO" sz="2800" dirty="0" smtClean="0"/>
              <a:t>4. TENER </a:t>
            </a:r>
            <a:r>
              <a:rPr lang="es-CO" sz="2800" dirty="0"/>
              <a:t>ESTRECHA RELACION CON EL PERSONAL DE ASONAL EN SU </a:t>
            </a:r>
            <a:r>
              <a:rPr lang="es-CO" sz="2800" dirty="0" smtClean="0"/>
              <a:t>CIUDAD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9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67544" y="476672"/>
            <a:ext cx="77768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u="sng" dirty="0"/>
              <a:t>IMPORTANCIA DE LA AFILIACION </a:t>
            </a:r>
            <a:r>
              <a:rPr lang="es-CO" sz="2800" u="sng" dirty="0" smtClean="0"/>
              <a:t>SINDICAL</a:t>
            </a:r>
          </a:p>
          <a:p>
            <a:pPr algn="ctr"/>
            <a:endParaRPr lang="es-CO" sz="2800" u="sng" dirty="0"/>
          </a:p>
          <a:p>
            <a:pPr algn="ctr"/>
            <a:endParaRPr lang="es-CO" dirty="0"/>
          </a:p>
          <a:p>
            <a:r>
              <a:rPr lang="es-CO" b="1" u="sng" dirty="0" smtClean="0"/>
              <a:t>TODOS LOS TRABAJADORES DEBERIAN ESTAR ASOCIADOS A UN SINDICATO</a:t>
            </a:r>
          </a:p>
          <a:p>
            <a:endParaRPr lang="es-CO" b="1" u="sng" dirty="0"/>
          </a:p>
          <a:p>
            <a:r>
              <a:rPr lang="es-CO" b="1" u="sng" dirty="0" smtClean="0"/>
              <a:t>ES UN DERECHO CONSTITUCIONAL</a:t>
            </a:r>
          </a:p>
          <a:p>
            <a:endParaRPr lang="es-CO" b="1" u="sng" dirty="0"/>
          </a:p>
          <a:p>
            <a:r>
              <a:rPr lang="es-CO" b="1" u="sng" dirty="0" smtClean="0"/>
              <a:t>ES LA PRIMERA FORMA DE CONSEGUIR LA JUSTICIA LABORAL</a:t>
            </a:r>
          </a:p>
          <a:p>
            <a:endParaRPr lang="es-CO" b="1" u="sng" dirty="0"/>
          </a:p>
          <a:p>
            <a:r>
              <a:rPr lang="es-CO" b="1" u="sng" dirty="0" smtClean="0"/>
              <a:t>RESPALDO DE FORMA COHERENTE A LOS TRABAJADORES Y SUS NECESIDADES</a:t>
            </a:r>
          </a:p>
          <a:p>
            <a:endParaRPr lang="es-CO" b="1" u="sng" dirty="0"/>
          </a:p>
          <a:p>
            <a:r>
              <a:rPr lang="es-CO" b="1" u="sng" smtClean="0"/>
              <a:t>RESPALDO Y CONSEJERIA JURIDICA EN CASO DE CUALQUIER ARBITRARIEDAD ADMINISTRATIVA CONTRA EL TRABAJADOR</a:t>
            </a:r>
            <a:endParaRPr lang="es-CO" b="1" u="sng" dirty="0"/>
          </a:p>
        </p:txBody>
      </p:sp>
    </p:spTree>
    <p:extLst>
      <p:ext uri="{BB962C8B-B14F-4D97-AF65-F5344CB8AC3E}">
        <p14:creationId xmlns:p14="http://schemas.microsoft.com/office/powerpoint/2010/main" val="33360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" y="0"/>
            <a:ext cx="711614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482729707"/>
              </p:ext>
            </p:extLst>
          </p:nvPr>
        </p:nvGraphicFramePr>
        <p:xfrm>
          <a:off x="3047999" y="27745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02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467544" y="476673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/>
              <a:t>Sindicato: </a:t>
            </a:r>
            <a:r>
              <a:rPr lang="es-ES" sz="2800" b="1" dirty="0"/>
              <a:t>(en inglés, </a:t>
            </a:r>
            <a:r>
              <a:rPr lang="es-ES" sz="2800" b="1" dirty="0" smtClean="0"/>
              <a:t>unión) </a:t>
            </a:r>
            <a:r>
              <a:rPr lang="es-ES" sz="2800" b="1" dirty="0"/>
              <a:t>es una asociación integrada por </a:t>
            </a:r>
            <a:r>
              <a:rPr lang="es-ES" sz="2800" b="1" dirty="0" smtClean="0"/>
              <a:t>trabajadores en </a:t>
            </a:r>
            <a:r>
              <a:rPr lang="es-ES" sz="2800" b="1" dirty="0"/>
              <a:t>defensa y promoción de sus intereses sociales, económicos y profesionales relacionados con su actividad laboral. </a:t>
            </a:r>
            <a:endParaRPr lang="es-CO" sz="2800" b="1" dirty="0"/>
          </a:p>
        </p:txBody>
      </p:sp>
      <p:sp>
        <p:nvSpPr>
          <p:cNvPr id="3" name="AutoShape 2" descr="data:image/jpeg;base64,/9j/4AAQSkZJRgABAQAAAQABAAD/2wCEAAkGBhQSERUUEhIWFRQVFRgWFhcYGB4aHRgXGBcWGhwXFxkYHCYfGBolHBgYHzEhIycpLC0sGCAxNTAqNSYrLCkBCQoKDgwOGg8PGiwkHiUqLC8qLSksKi0sKSwsMCwsNCwsLCw0LCwsLCwsLCkvLCksLCwsLCwpLC0sLCksLCwsLP/AABEIAMIBAwMBIgACEQEDEQH/xAAcAAEAAgMBAQEAAAAAAAAAAAAABAYDBQcCAQj/xABCEAACAgEDAQYDBAgFAwIHAAABAgMRAAQSITEFBhMiQVEHYXEUMoGRI0JSobHB0fAkM2Jy4YKSshUXFkNUc4OT0v/EABoBAQADAQEBAAAAAAAAAAAAAAACAwQBBQb/xAAvEQACAgEEAQEFCAMBAAAAAAAAAQIRAwQSITFBURNhgbHwBRQiMnGh0fEjweGR/9oADAMBAAIRAxEAPwDuOMYwBjGMAYxjAGMYwBjGMAYxjAGM1+p7w6aMkPqIlIcRkF1FOwsIeeGI5o5FbvloxC0/2hDEknhsws09jy0BZ63wOnPTnBy0brGcc73/ABROojCaYywMuoJ3qwIeNQ4U7l9CwU7SCDxyRYzB3S+KGoj1FaomVJ5E3EtQhslW8Mc+XzJ5fZD6nI7l0Ufece/ZZ2rPJcWBfJ6fPKd31+IEWn0pbTzxtMzbIwPOLSRFkvbwNoY9SOa65yCbvHqnnXUNMTKjs8ZPIjLk7ggYmlo0F6cAYckjmbUwxOpH6Sz5ecX0nxanTR+Fy2pEhAmkAYGPk3Qq2HC89bvmsqWr7ZnldneZ9zSeKaZtokBO1lUmhtul9hnHNFc9bigl5s/S2M4T3T+I2o0kgWVjLA0hZ7DPINy8lCW/aAO2uSx987hp9SHQMPUcjiwfUGiRYNg89Rkk7NGLNHLHdEzYyjaL4t6aaeOGOOW5JfDsgAKCQEfryGJ6dRRuuLsOu716aISXKCY4PtBC8kxksoKnoxLLtAvqR750mpJ9M3GMpGh+LmjcxK29Gk4ewCsLbitSNfTi7AIogmsuqOCAQQQRYI6EH1GBGSl0z1jGMEhjGMAYxjAGMYwBjGMAYxjAGavtHvPpYCRNqYkYMFILiwWFjcOqihdniuc0va3xJ0+m1jaaUMqpHuaX0DFS4Tb15WufdgPXOLdsdrNqtQ88gUM55pdvTygnk87Qo/AZGUqMufUxxRvtn6Ml7WhVdzTRhdwTcXUDcei3dbvlkZ+8+lEphOpiEo4KF1BBq6IJ616Z+b1WhtBO0myvoSAwBI6EgMwHyY++e5CWvcSxPUsbJoAC768AD8Mj7Qyv7Sj4ifpnT9oRyR+IkiPHyd6sCvHXzA1xmm1Xf/Qxu6NqkDIu41ZBBAICsBTtRHlUk/LOE6TtWWNHiVz4Ev8AmxdA/p1q1auLHst3VZCCe4HPX549oJfaMdqaX6nftX3/ANONDJq4T4qx0CnKtuZlUKwIteWHp06XnMe9fxKm1qeGqeDHv3eVzuZdpG1iALG43XHQdcqI4uiRuXaaNWt3R9xYB/DGRc7M+XXynGo8ep8kBZizEsT1JJJ5FGyeuelYhdoJ22Dts1YBAaulgEi/YnPmMhZgc5PyeY0oV/fXPrC8+4zhG3dnwD5mh0HoOl19aX8hn3I51y2QNxrrQJz1Fq1bgHn2PBztMsljydyTM2MYzhUfCLyfoe3tTBGYodRJHGzBiqkVYYNY4tboXXB9QbOQcZ1NonDJOH5XR82Cq69P3Z9v5ngUOegvdQ9hfNe+MYs5vl6nxkB/v2ybpu29SilF1MwQrs2iRq2cHaBflF+1ccdCch4xbJRyzj0y1ab4o66ONUDoQsQSytnyrXiFmJLPxfPHyzsvdrXmbSwu0iSOY18RkIIMgUb/ALvAprFemfm9h+GXDsX4l6mD7PGdi6eIgOscSgvHfPWgGrjy7RfJvLIz9T1NLrO/aP8AQ7njNR3Z7zw66ESxEXXmQspdOWA3hSavaSPcZt8tPW7GMYwBjGMAYxjAI/aGvjgjaSVwiILZj0H9nivUnOKd4viZqdQJ4lKiJpP0bIHjcIkgKndus7lHIIHX06Z0z4kaSOTs+XxfE2oVe4lDspVh5ipIBUdW5HFmxV5wT+pr5j0PU19LyubaPO12aeNLaZNdrXlZpJnLsQoLNySFUKLPqaAFnk5qzqJHPk4H99TkvUx7lIGQ4tYUG0r0/D+WRjzz5MenTnFzSUpX59PUyQ6lgSHI4APJ5NkDiup5uvYE+mSNSlqbJWubH985BOoRnBYEfjY/EZK1koMRIPB/rhrlHcuNqcGo7W6v0v3dmIaU7V2lAQSS4LW11QYElaHyA683mfU6rYvNFvb3+f0yD2UvnJ9l/mM89oNctfQf3+edq3TLp43kz7Ju0lfVfA2Wmn3rf5j2OYp9dscAjirv8/6ZDVzDIR1H8R7/AFx2qQSpHQr/AD/5zm1WVR0sPapdxkuDZTP5CQf1bB/C81UMsjmgxur617ZPj5g/6D/A5C7J/wAw/wC0/wAVwuEzuBKGPI6TaflGQiZfc/vyTo9dv4PDfxzPLMFFk1/fpmthbxJtwFAcn6D3+Zx2iMazwk5RSpdrj4e8+6iBFYjcy8X0v8sk6TRKKYEn1F/PIfao8/8A0j+JzYaZwI1PoFH7hh3RLNKawxak+TLJKFFk1kJ+1hfC2PrkdFaZ7PAH7h7D55so9KoFBR+POcpLsqePDg4yfil6eh6hlDAEZ9kkCgk9BnyKEKKAoZrNVMZXCr0vj+ZziVsqxYVlyOuIr5EnT9pbmqqvp/zmbUa1U4N38s1+vj2Mu30UfmCcnS6JXO43yB65Jpdl88eBOM3ai1+6I7dr+y/mc8/+qsTQVefc5E16BXIUcCv4Ztk0KUPKOmde1IvyR02KEZbe+vqzJp3JUE1fyNjMmQ59YsY2qOfYen1yOuplbkA18h/XI7b5Ma00slzVJeL4Ol/DXv3Fog8WoTajW4lVSzWB92TaLYfs+3I+eb/vH8YY/DZNGH8Q0FkdAFC824DGyRwAGA63yBR47onlaRI6FuwVdxCAk8AbjSizxz75MBPqCCCQQeoINEH2IPGSbaRqyZ82GCVKvDR23uf8SYdREBO3hyxwq8zuAiE2FYqb48xHBr73F5coZldQykMrAFSDYIIsEEdQRn5eZAfxFfh/ZzpPw071yS63ZPLM7MhWNEA8FFUBiXRa2VQUECvNR6jOxnZo0+sWRqMlydbxjGWHoDGMYByT4k9/JvEk0kayQmKVP0ivRkQxkkEAAqtuCCCb2c/Lm6rQoZaPiL2BLpdTul1H2gybiluTIqbmNMhPlQEkAjgm+B0yr+vzrKJ3Z4GtlN5Kl0uvr/YY8HImi1RYkMR0sZLLV+GRZuz1PINfwziryVYXj2yjPz06uj5r9UoUqOSR+WQ+RCb6FhX77yWvZyg+Yk/LpkzaKquPbJWl0aPb48MVGHPNt/wa7scfeP0/nmHXIRLdcEjn8s2kUAUkgVfXPskYYURYxu5sh96SzPJXDVfI8arTBxXr6H+/TNNOjKdrenT8fbN/niWFW+8LzkZUR02reH8L5XyMEA/Qj/Yf4HNVBMVJI61X9/lm+WhwPT0/v6ZgOnQsSVF/8kA1nVKrJ4NTGG7dG0+TWQ6d5Df5sc28GnCCh+J989cAfT2wX9f7H19si5WV6jPky0qpeEa7tdOQa4qr/H/nM2k80NetFf6fyyZ1z4kQXoAL5zu7ih94vEsdcp2jV6XXCNdpU3ZvPTdou5pBX05P/GbCTTq3VQc9RxBegAzu5d0WPUYW9+z8Xv6Imt1BWMAnzEUa/ecg6aRkNhLseoPTNvLArfeAOZM4pJKiOPVQhj27bvs0mrnZq3LVXXBHt75t9OfIv+0fwz5qNMHAu+PbMiJQAHoKw2miOfPDJjjGKqr4NJ2iP0jfh/AZuz049uMjajs8O12R0v55JUUKxJppHdRmjOEEu0uf2NKkdMrPyDZ4IJ4JHIuxz79RmxPaSe5P4f1z3LokbqOflxmL/wBLT5/3+Gdbi+y/Jn0+anO1XjwRNVrC9AChfT55s9PGVUA9ep+p5z5FplXoPxz2W5r+/TON3wijNmjOKx41UULvof74ze9xNUya/TuiSSENykf3irAqSfTaNwJBocdRmjKte2iTzxV+UC2P4CyfoTnQvg32Mx1DzlZAqR7UfojFmIdbP3q2jgdCOfTEVyS0uNvJE7DjGMvPfGMYwCr98e4kOuDSEEagRMkbbiBfmKBxyCoZr6Xyc4t2/wB3vsb+FJIpnCIzIikhQeaZ2q/ICbVT7fPP0jmp7yd2YtbC0Ulre3zpQYbWDCiQeL9DxzkXGzPmwRyc1yfm7oDQB68fxH8fxzK+nalLIwVr2tRAO2r2noasXR9ctP8A7U61ZIkZF88hDSIdyqqkW7mhQIJIHXisj98+yH0qxQskglkLOoeTxCRGqRpGoU7fvPIaAuig45GVbTyfu0ubv/vBWvEH766YScEce5H4jIrSGjQJHXn3NUeBZHThfcZau7PdZtamoGlgVvDRAhlloq5BO4FKW2AI2lSOR5vXCjZyGl38eSvl6HJ+Xt1z6OKrkV7/AE/dkrW6BYdS8LyKixkhmosbRAzKAl2btRzV9SBn3tTsYJErxuZTsZ5l2bfCUvGFY8m43Dgq/wAvrTawtLN3x+v9EVFPJAJUVZrgFiaBPpdNQ+R9s2Gl7uTzp4kUbOqtR2iySASaHU0OpHTcL6jJek0laEeGZJDLIzSx7PKoh8VVIYCzQ3MSPKN4vnN93Y7UQNGmm2xSSGYBnLFUkkdFjQGiGpFqyPNvK+Wwcjaui56JxUZ+Gu0UZxXPr0zZt2JtVGdqWSJZUIG4gM6x2+0nau4t7k7aqzQufe7uANPpXn2oH8c2qMxVYntVADVyHI9OBx6WdF3U7u6iaB5oYw5icqNrKJVkADIy7uNqNtY8gkMw5oZXNSUqPR0WlxrHWRcp/sVzWacpI6Uy7WK04phR43D0NemZ9T2UyQRTMyFZzIFAJJ/RtTbhVD09T1zb95+wjp5tssUitKofc8ocqxapGtLMi7mBF03BvM3YHYM+ui1B04QFI4omQ0pegTattAXlBx5d3FsSDujzdeS96KMrcun6fH5ccdcfErum0bupYKdilA5Ck7d5IHT1NUB6nPcejUqT4iE/pAFDGx4aB9545UjcgHBLZs5u6eugQu0Dxqu4u5Iqo6bzc1tBUEX1aqs1mrRAIAaF7qBP+73/AAyEpPyXafR4saulZ51egeMkSKVZWZCPUFSgINdPvDIxb+WTO0NQXO9nL7nkZmCkDe7WaJAskANXoCMhO91Qqhz8zZN/LqB+GN9Mhk0MJrbSUaX7fXvPe75X/T1P0HXPgbNlH2jGYWi8PYa3KY7LSSnygOzE7YgjSeVaskXfJzB2dqESTcxYAIwNUSWZdhANEKPMfNRI9ATWS9oY39kq+OvP/Prv3cEUHG7NpqFjcJ5Hj2xxrvIADbWVXdY6BalPRSSdu41ZrXQaRn3bATsUu3ThV6kkmh/Ugdc7vKJ/ZihKu/T6/WjwGxefPBo8iiL6mqIBsc+tCq9Tn1dOSpZVJC2zV+ryoJb2FuOT70OcsUkzBLRZFbSBbBb+WeDdk1fT6WAfXpfXj5Zk1G0PSPvXmmqtwrkge1mh8hk6KFi4v66PhfPLn+X4ev8AI5tdZ2B4a6aSQNFBKsVylSSC0avIdprdtDWCOCE45vNr3c7kHXamaNQYI4W3VIpY7GegjHjnYl/9R98lsNcdG1KiX8Nuw5pNQV8MCMANI7K1AK4uJSeDuVpEI9r9ue0dn9nxwRrFEgRFFKo6D1/iSb+eetJpFjXagoWzep5ZizEk8kliSSfU5my1Kj2McFBUhjGM6WDGMYAxjGAMxyaZWKllBKm1JAJU9LUnofpmTGAV7XdwNDKgRtMigSGUbLjO9q3G0I4O1bHTyj2GbLszsODTmQwRLH4r+JJt/WaquvT6Chyfc5Pxg5Rpe1u5mj1JubTRsxYMWA2sxAqmZaZhXFEkEZ8j7maQADwFID7xuLNz5OCSeUAjjAQ+UCNBXlFbvGDpC7L7Gh0yFIIljQsXKqKG5up/cPyGco+IHdM6aZ5UFaaQMwocJISD4ZPRATuZT0ttvHBzsmeJoVdSrKGUiiCLBB6gg9RkJwUlRKLrjwcQ1PfXVT6doHlV1ZQDuSmoEENuB5Ngc85quwu8Op7PmLQm0YguhFq4Hv8AstXG4c/UZb++nw1MR8XR0Ir3Mh3ExUp5QgFvDPqKNdfu3VM08hdAWWtwPUcMASpK+jC7Br14zDk3xfJpxY8aTcfPvb+ZaviN2imsj0mqial2SgH9iYGJhG5/VagwHuQD0yvdhd5Z9AzvCyfpFjd43Fhr5G0gg35yev3SDzVCEuiI3gOyo9Wimga9GHRhfI9rzCeyyPutx7MLyLyXLd5LlClRau+Hfw6+GGBVaI2W1K+m5DwoPqvVvrt9sqXaz7QiACuT9K21/E5J0egCc3ZzO8Ck2QCaI59iQf5DIym5O2dUVFUjpPcnsPs49nwzPHCxVd0skgHlk/WDFhwFJrniq+uc871NDqNdO2nP6LybGAoAqiqQo/Z4NfTjIqwOI/C8eTwrJ8MMQtnqSt0T+GYJO0Ej8qi69un5+pyc8m6KSRGMKbbZjOlVfLZP60hHUIK4HtZIH1IzpPcH4epIqavVoCXp4Yf1ETqpI/W46A+lXZPFV7k9zZtc5LgppiymV6ouF5CJxzzXI4HB5IAzu0UYUBVAAAAAHQAcADLsGO+WVZslcIq/fHue+rJeOcowgkiRCBtJfqd1EpuFKaFkCrFm4HdL4ZR6dFbUEvLuDOqsfDO02gK8b9p83Pr9Bl5xmnZG7M25lI7a+FsU/jOJW8eaUSeI437AD/lqoK+WuOt8D0FZsj3Eg+wNolJVWUBpABvZgwfe3v5h0PFcZZcZ1QSdoi+eymf+1el8OCO3qKQSvz/nNVHeDwL6eWuOMkaD4Z6KJZUMZkWVgx3n7m3cVWMrRUDe3TmjV5a8ZKiOyPoQJuwoHiSJ4UeOPbsRhuC7BtWrvoOMnAZ9xgkMYxgDGMYAxjGAMYxgDGMYAxjGAMYxgDGMYAzlHxR7JEEsLx+VJ5GLpXAkCgF19iwI3e5RT1zq+UP4vaPdpoZPWPUL+Tgrx+O3KsyuDLcTqaObYxjPMN4xjGAa/teYgAA9bv8ACvx9f74zp3cL4eIY49Rq1WQlFMMfVUQjcGYVTubs3dfw480RMhWyzdB7sSSPzJA/PP1DoNPsiRP2EVelfdAHQdOma8EE3yZs0mlwZgKz7jGbTIMYxgDGMYAxjGAMYxgDGMYAxjGAMYxgDGMYAxjGAMYxgDGMYAxjGAMpHxbf/CRD9rUx/uWRv5Zd8ovxdT/Cwn21KfvSUf0yvL+RlmP86OaYxjPLPQGeJ1JUgHaaNH2PvnvMHaD1E/8AsYfmK/ic6uw+j13WjQ9qQCStnjjr0uyVH/dtz9FZ+Zezgw8SdTTwbJl/CZFv6Wwz9Laebeit+0oP5i826Z8NGTUdpmTGMZqMwxjGAMYxgDGMYAxjGAMYxgDGMYAxjGAMYxgDGM1PeXvB9jiEnhPLucJtSrFhjZ3ECqUj3JIHrgJWbbGVXuv37GsnaLwHiIhEoLHqDsBB4AsMxXgnlG+V4+0/iXp4nKqksm2TwnYAKqt4nhkAyMCxDccAjg85FyiuWyahKTpIt2M1HZHeePVSyxwh2WGg0tVGXN3GhPLECiSBXI55zV96+/yaJmQxlnCBgCwQPdgKppjZII5AHB54NSIFrxmn7t9tSamPe8IjB+6RJvBIZlYfdHRlPItWBBBIOSu0+2ooNokYhnvaqqzM1VZCqCaFiz0Fj3GLoJX0Ts578XpDs0q+hldj8ysZr/yOQ+8nf6aWXbomMQikjDiSNrl3TxJ5V27gL4rgsrtXI8s34wECDTMTVTn/ALfCks/uynK04Oi7GmpqzneMxavxI44pXTakjdD1WM1UjUfKDz6V93nk1lzznFo3WMxaqDehXpdfuIP8sy56VSSAASSQAALJJNAADkknisIM0iS7BqFojem0D1oSxMP3R3n6V7N/yY//ALaf+Iz81eATIyg7iQRZ60wrgdTW7oPQZ+jOwO04poQYX3qn6MnaV8yAAimAIzZp3yzLnXCZssYzFqdSsalnIVR1J4zWZTLjNP2Z3phnkEabgxRmAIH6pXcLBIsB0PHBDWCaNbjAGMr3envUmmiYrJH4g/VJs/QAdX9lNXz1qjWex/iJKpkWceII1kLEAKysgkcKQpIIKoaPyHW8A6PjOU6jv72g8zmGFGiSbwxsZa4rht5s3YJ6Vddc6T2RqpJIg0sfhuS3lPXaGIUkWaJUA1Zq8Am4yJqu1I4ifFbYvl87cKS26gGPF+U37WM96DXpNGskZtG5U0RYur5wCRjGMAYxjAGMYwCh/FjtKeGKDwJpIjJIVYoaFCNyCaF/e2dD6fPNb8P31WpmaVdVtijlp4WdpDtI8q7XZtoIo793J3UOoG1+L+j3aKN+hi1MTfPz3FxYI/8AmA0eCAclfDOeSTSvLLt88zhCqqnkQKnRAB99ZD+JPF1lb5kTX5S35zbvsVn1kkckojSKGIBWoh/EZ2Y0SCFYKI2CkFgKscZYe5HeCXWHVSPtES6gxwqK4RUU2x6ktuB56dMifErQJ4KajeY5Y2AXawTxQQ36KRiR+j6ubsAK3Bsg9mm1wxBpSuStFa7N8T/1D7TCbdYgk6sjIqxF0O5wDUQESWASXJry+2qk7O8ebVNFGzI8hnjEjKP85YpoztawEO6Q8qxHHFgjLH8OtRENbMiOFRtNpzEhHLg+LKzX6t+kJYf6wfTI/e14NL2hSLFGv2ZAY1uINckrMzNEylSqIGvzUC3BsZQ47sdt+/k0RltytJe7g23d/vHKojhRYJFVWjcwoY0hdEJLOdxQLuABXynzggemUqLvEpkc67w2lfYA84G14xDHuVWRWRac7hxRElgndedC7Z7CWHszVbF2yPGZZQrySh2RFtNz+ZlZU8PoOD0yo6TQR6qU6qxIkk0syow3U27bGw58riNVBU30HQizqx6d5lsbMebVx073pcf2WL4dRytLNKG2aYhVigBO2+CZlVlXYp5AAAvk10Jy/EfVxVEgYrqfFiWN1BuNJZVD7yOArpG4o9dhI+7Ygdhdqg9oaYRyqySJqUYK/BZRGwsDqRscUem4/jk756gprQ5jRSkJETMSPH3El0V72q67QAGBJ3noLOc1EFhTiuaQ0mR52py4bb+Zg7j6E6qVJ21KMsJ3JELLbWjIVpg5NMd28NbHoAR5r8/FztGNfBjn3GKSObYY+WWZQqljZAICuaF9bsdM1HdfteVu0tLJE6CPUR+HJGv3VVY2lHPG5gTSmhfmrgXkP43sq6rTRqAFSGRygAUDxJOSD0s7G/K/XKaXs66NaUp5uOf4/ogrNpXWT7UJgR+gUJYDxtHGwUeH5SL5UsfuheavIUKkXdj2BO6gOln3Iq64vpkbVduReFEQrLRkfYDaKGlkW+T99Y0QAgcgnpkwG8yZOOEatslzJV/v+a6JXZelSVyjyGNiVEY2Ft5I55HSqPHHHN+0v/4X8rrqW8MCRqkUj/LCvtYDkq+7Y3y2sPUZroQlgyOUUHlgpYgHjijx1r8cR60rLJ4ZKeHIyVxZMZIDMxHmPUjoFJ8osEmMXXJx10/n8yF3civVr4tQqS7lbKqi+ZvD8xtR5QKJ6Xlv03Z/2d0ZpWeKGVZvDR2Lqlq5Yf6S4eRuOV3C8rvZEqnVsXI2LC5lBAO9RyUIb718Zdu7HaSw+NGdOGk8KJApNboQp8ru3BAZ3XlAxq2uwTbii5yciM24wUEru6IrdtzznWzpNJD59ioKGxNOTRB55YiQmuDuo3WWXRd99+l00oRlEqOWeagF8NxGQxWl3MTY6CgePTKE/ZmsEbxxhRFMZfLY3RmWZgRZ5K+G+7jmwb+dg13bhSOLSLGjQ7UVAisNjLLCImLB+KO5zf3vDI9TmqpJSbf6e4pliap7eu/eQu52mkHaOlkkDtJLDPJP6BXY2pZRwvDMnPWx6jOs3lB7h6mFZ5iJPNIqJBv6yxxBmd1J5kuSRju9eCOKy2dt9rjTxGQjiwCaNKDdu5HRQAT+Q9clC9qszzrc9vRSO+vZKaebeKCzuxFuxJlIZ2CgdBQvn/jNH2ezhJWRUJKyKGqifI1xgAc/pFS3Jul28AHJSNJqSZtS5kLOXiU/djUqFXYt0DV/XdnzRv8Apvs4BVSwAcD/AE+JIeOhAIo9LcXmXJNJtx+JQ9Q2lCHLshdmTaZVpCwLvKEXfRSKTw4pC5PH3Yt9mzxwcv8A2y88ejgJamVlEix2N4IZVUMPuUdjEmh5T0ByjdidjTIumaNGOoKeKqUFKRCWN2ieyKRpCG9wJHHpWXfvbr2/w8dV4m93Utx5EU7G23fLjnkeX1sZoxrem4u7v6RfLIo05Ukvrkr0m/WOIo5Hl8To3LJAvhyKXZrG4Hc1Dqx2+gzoPYvZS6bTxQJe2JFQE9TQ6n5nrmo7jayNoXVDciSuJvcvdX/tAG1fkgHplkycYuKp9iU1N2uhjGMkQGMYwBjGYNdqTHG7hGkKKW2ILZqF7VBIBJ6dcApnbvag1XaWn08ZDQ6dpHn6EGURMFjoijt32fYkDqM08XZmvXUakaBkjRZgpiTYgClEdHKSIykkNRcUTto9BkfuPpX03hy6hGjEkmqQ71KlW8LTyFqYXt/w84v+uWvut2vHLrZyhNSQQOLFG0MgdSDyGXxIrB6FwM8y5PWU+tv/AH+S3qJO7kd2PsOnKMQZJJGllK9C7VwCQCQAALNXyaF0Oc96NRN2nqhuP+Cj1MaRKKqQld7Med1mIOwsUFZRwSc7DrFYxuEreVYLdgbqNWRzV10zm83dxtB2W8k5UTR6hJkCEspIRNKkdkD78fF0KL3Rqj6VeBjkoyt+przqm7NUvA4Mu1iVfhTDuWNSwvnwvEjArkjcOASRpe2+yWaNmlklfxnXcTQkWSQ7N7EdfLI0W37oDjjygjZd7IVZ33Mvl05ocFkZX8XcVI8yN4QB2+akPFWR9k7RLwxkxhhM+xb6FSrMr0eVLFRQPIsc5RmlKLVdEPtHdDInHos8fexu0NEkOncx6uaOmZAWSFlamDOtlA4V9p5I4PHF8Z7b1J+0zFG2KshRQlqtR1GGAFVYS/Trnee4fYUSaWDUKC0ksEbbm22u+KKwAgCgnYoLVubYLJoVxftXQDU9qTRaZBGH1EqonpcYa+KP3mjY1/rrpksqfFG/QOKlJzVpRb/8LH8GdZHDPqHmB3PFH4ZCMxILvv2hQSbOyz8ss/xA7+aVDHG+naWTa8iF0ZfDYAqOGCm2tl9vf2Na7Wmj+zM4VWjj04RNyKQ0k9MqAEUFQMDQ48w/ZznX2cgWq8KQpPuSGIB+ZCsf+k5u02n3r8TM+tf+TcvP7HSvhD2xAdTJHMhE80zzQ0BsB8M2vFEOF8QAkVRaqs3m+JneQx9qQkRh00qBXO3q09tt3EcNsQMvz3fPKf3P1EcWp8aQX4AWdf8A8UsfiAD1PhNIQPdBlh79QSLp2mmQbtfqzJRPmijhSoEIXi/DLbh6FvfOanB+N4oFWnnGM4yn15NRpNX2fvG2J46kWQFhvZyDYSw9Rr0WgDx1+bSaZDH4c5dAAlSJRKldtgrfKjb1HJs+2VvRJ5kA5Jccn/dz/A5aCM8vUYp4JJS/X1PRlkxZecd++/kTtP2KJJFDndGVMnlscBl8Iseo3jcwHWhjt7s8Mf0JEcu3aU4UbQbEnAIVVBYk/s30I4y92dUiBk2ncXVN1ltx8NmVRfQJGgFX/HLH2B2U2o1jxzU0QjLrtsFNxCbGPu4MnmFGkIFc3FK50ujxZZZS1PPFfX7nIdVCUkkRmDFXZbBsHaxFqfUcXfzy9/Drs2Ro5JTInhRqSVvmIF2O5x5aU+Hu6noeOcqvejtRptQ4YgrC8kMdACoklcICQLeh6mzlm+FmpjKa/TTttXUachSeAQiSbwCfULIGr2s5bjX42kfS6uclpoTaVur+K793X+ie/fdASWNIYwybVJLEvICCTwp2qhrmix61kbsXUPr5C8ibIEugD99yVBVyeX8lg9KB4q8pmj7MeSCWcDiHwvE9x4pYA/QFa/EZe+4MgXRksaAkcm+gHl9f3/jnvx0uKPLdu/Pjj0PmNdrMrxcG8Tswz6nwVKr4mmYbj+oEmhLFAP1iCo4IIoEHJHeTVaiCBoZWuOciHcf0h2yWHCHhtwW+HBHTnNj3P0QnSPWMGXmTwV6eQ2m9/UlqJroAR6i8m99X26UsAu/fHGjEAlTLKkbFbHB2sc87USUpuSOaZSx4VGRUdKrBED1uCqGrpdC6+V5n7qQ3qtTItM6R7SAf1n27UtuAQsKn2uTNWuqY6wpZEawBmHpuaTg/XaM3/dXT+G+nYcHVaSTUS/6mMsTJ/wBqzMvHp9Bng6iL9jNr0XzK9HH/ACW/qzAY9VpZYtS9STTFdPJQsAv4NGhQA/RH16sOl5C7NVnn1EshthI0Cm74jPnN+u57v/aB0Azbdod4hJ1jOyLtGKGx1Oza6sPYGYKn0+uaPUTPp2fT/dYO/mrkGbVPsYXwR4Zd7+X1z1PsicprdkVNdJfAn9oX7PbHy1ZN7ivLFrpwqFo31Do1fqh1EodvYK5Yc9RMa6Z0/Kl3Tf7PoVmkA3amQTBQfWfaEWz/AKdtk9OfbNl2D3kGoNFQNyeLGQSQ8e8ruFgEGwPTkMp9wL5fmbXqXwtQin3SN3jGM4SGMYwBmHV6tIkaSRgiIpZmY0FUCyST0GZsiajstHJLGTnggSyKP+1WAH5YBTtXqR2lMywhjGImgbcNpRZJCsshU8qSsRRQ1MTfAXzHx3p/w2tSRVKeIYXRlHDSLI/2gMfugtpgL3EA7FJPktbFH3I0atuXTqrftKWVvpuVgayRN3W0z1vi30wcb2ZqYdGG5jRHvlPsly322n/59fM7Zi7tajUyK8mooK5BiQKQVWubvkgnpuAJqyF3bFhfEDUx/ZJFLr4q7Jo0vzM0ciOoC9eStfifbNt/8O6fi4Vaum7zf+V5iXulpA5caWHcep2DmhXI6XXF5cE6dlC7SVN0zEf5X2SR7IoxGTVxN5f9KSO5PNihXHNdj1UaaCH9Km6Hwf1xw8cijaRdkWCOOa6A52Qd29L/APSwf/qT/wDnJC9mRDpFGP8AoH9Mhkhvoaj/ADu+ubKH3X796XTadNNLKolRpAqFlUCMyM0dPIyoV2MoHP6p44Oc47V7USHtY6qFvEQalZ7DKfvtudAyMyngsLB6EZ+hl0iDoij6AZkEY9s642qLMGX2Tfm00/icE03bmgkURzaSdgkKqqxWBJNb75ztcc7QoFi/M/Xrm07qdyNRJoXjl0pD+Kx/TN4IZGSCwp2s4fcm5WKgKQRyGZT2fbjblqm1Hb77K3yzmnYXwXiRg+plMh9EThRYIpmPMnBrooPqK4zVd++xYjpIItFptRuina7gkFqY23M25ATRWNQa4FAcVnYduKyXtp71Nu2iNcUfmCLu9qRtvTzL06Rt0BF0QPbLAuklIsaeci+aiY+oHpfv+Wd+CY2ZDO450ty6VE4TcOjinZXd+YSBxHJQkWv0bgMPCkVmAKXv8wXn9gZb+7PjQaqR208wikhUMfDN743O3aOtFZJL+gy9+HnqsojiUXaKnBOe99nA5fhvq52kmcrErySSXIrqSC7NexUO0m/u3fpm87A0f2bSNptTphKXkaRTtZTF4iRxXueMLvo2KbgXdAGuvhBn2skoJO0bMmqyZIKEulX7cHA+6XYkj6fUxPDLT/Z2UKjAvsaUOLqlIV9wv1Ay09m9ivHHHFHDK8cfmY+GQXctYBVq9fMfThRnU9uefDGa/vErb9Tz8mCOSrbKz3ZaaCIwvp5PDSvBI23tIJKt5uqtYB9iPYnMPeiWaeERR6OY7pIyxPhgBUYPwd/W1UfQnLdtxWZ3yWpcUcqHdrWAzFNM5d1O0sUC3vlrnef1WQdP1csfZek1AeIvomjEEHgRKssb2pKXvJI6CKOqB6t8sudYyieCE4uD6YhFQdo572f2BqkhaJtP96dZS4lQfcaIjjnkmIX9cwdr90tXPPLL4YHikEjeo27dNJEoXzHjc4b8znScZbhgsLbh5djJFZFUirpoppdMNPqNJSqkYUpMpO5AORYG2iPnYPIzY9h9jiIb2B8TYI+dnlRWYhVESqoBJJNDn8Bm3xkiQxjGAMYxgDGMYAxjGAMYxgDGMYAxjGAMYxgDGMYAxjGAMYxgDGMYAxjGAMYxgDGMYAxjGAMYxgDGMYAxjGAf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60870"/>
            <a:ext cx="5356075" cy="32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9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218" name="Picture 2" descr="http://upload.wikimedia.org/wikipedia/commons/thumb/5/55/1912_Lawrence_Textile_Strike_1.jpg/300px-1912_Lawrence_Textile_Strike_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336704" cy="504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115616" y="515719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Militares parando una marcha sindical, durante la huelga textil del </a:t>
            </a:r>
            <a:r>
              <a:rPr lang="es-ES" sz="2400" b="1" i="1" dirty="0"/>
              <a:t>pan y las rosas</a:t>
            </a:r>
            <a:r>
              <a:rPr lang="es-ES" sz="2400" b="1" dirty="0"/>
              <a:t> en Massachusetts el 1912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3994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2" y="1844824"/>
            <a:ext cx="680595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mtClean="0"/>
              <a:t>MARCO JURIDICO</a:t>
            </a:r>
            <a:endParaRPr lang="es-CO" dirty="0"/>
          </a:p>
        </p:txBody>
      </p:sp>
      <p:sp>
        <p:nvSpPr>
          <p:cNvPr id="9" name="8 Rectángulo redondeado"/>
          <p:cNvSpPr/>
          <p:nvPr/>
        </p:nvSpPr>
        <p:spPr>
          <a:xfrm>
            <a:off x="171848" y="3429000"/>
            <a:ext cx="2629495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izquierda">
            <a:hlinkClick r:id="" action="ppaction://hlinkshowjump?jump=nextslide"/>
          </p:cNvPr>
          <p:cNvSpPr/>
          <p:nvPr/>
        </p:nvSpPr>
        <p:spPr>
          <a:xfrm>
            <a:off x="2915816" y="3501008"/>
            <a:ext cx="208823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 redondeado"/>
          <p:cNvSpPr/>
          <p:nvPr/>
        </p:nvSpPr>
        <p:spPr>
          <a:xfrm>
            <a:off x="199232" y="5733256"/>
            <a:ext cx="422875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 redondeado"/>
          <p:cNvSpPr/>
          <p:nvPr/>
        </p:nvSpPr>
        <p:spPr>
          <a:xfrm>
            <a:off x="5724128" y="5013176"/>
            <a:ext cx="1117327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53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4340" y="19442"/>
            <a:ext cx="9203796" cy="6957392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Ubicación del instituto dentro de la rama judicial</a:t>
            </a:r>
            <a:endParaRPr lang="es-CO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5" y="297816"/>
            <a:ext cx="9029700" cy="20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6" y="3015606"/>
            <a:ext cx="8980599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6" y="4149081"/>
            <a:ext cx="8953500" cy="127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83568" y="762681"/>
            <a:ext cx="4392488" cy="536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 redondeado"/>
          <p:cNvSpPr/>
          <p:nvPr/>
        </p:nvSpPr>
        <p:spPr>
          <a:xfrm>
            <a:off x="6192180" y="1298933"/>
            <a:ext cx="2196244" cy="536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 redondeado"/>
          <p:cNvSpPr/>
          <p:nvPr/>
        </p:nvSpPr>
        <p:spPr>
          <a:xfrm>
            <a:off x="2771800" y="1763798"/>
            <a:ext cx="2304256" cy="536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 redondeado"/>
          <p:cNvSpPr/>
          <p:nvPr/>
        </p:nvSpPr>
        <p:spPr>
          <a:xfrm>
            <a:off x="1115616" y="4519700"/>
            <a:ext cx="6984776" cy="536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31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47881" y="-10"/>
            <a:ext cx="9348282" cy="70294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" y="404664"/>
            <a:ext cx="903922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440" y="495038"/>
            <a:ext cx="25352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5" y="4653136"/>
            <a:ext cx="89344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7740351" y="927086"/>
            <a:ext cx="1340965" cy="536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 redondeado"/>
          <p:cNvSpPr/>
          <p:nvPr/>
        </p:nvSpPr>
        <p:spPr>
          <a:xfrm>
            <a:off x="132687" y="1456016"/>
            <a:ext cx="8687785" cy="536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3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23528" y="474345"/>
            <a:ext cx="828092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 </a:t>
            </a:r>
          </a:p>
          <a:p>
            <a:pPr algn="ctr"/>
            <a:r>
              <a:rPr lang="es-CO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PERTENECEMOS</a:t>
            </a:r>
          </a:p>
          <a:p>
            <a:pPr algn="ctr"/>
            <a:r>
              <a:rPr lang="es-CO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LA </a:t>
            </a:r>
          </a:p>
          <a:p>
            <a:pPr algn="ctr"/>
            <a:r>
              <a:rPr lang="es-CO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RAMA </a:t>
            </a:r>
          </a:p>
          <a:p>
            <a:pPr algn="ctr"/>
            <a:r>
              <a:rPr lang="es-CO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JUDICIAL</a:t>
            </a:r>
            <a:endParaRPr lang="es-CO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1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" y="836712"/>
            <a:ext cx="9001125" cy="50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929</TotalTime>
  <Words>693</Words>
  <Application>Microsoft Office PowerPoint</Application>
  <PresentationFormat>Presentación en pantalla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CONSULTORIO 2</dc:creator>
  <cp:lastModifiedBy>CONSULTORIO 2</cp:lastModifiedBy>
  <cp:revision>42</cp:revision>
  <dcterms:created xsi:type="dcterms:W3CDTF">2013-02-05T20:41:41Z</dcterms:created>
  <dcterms:modified xsi:type="dcterms:W3CDTF">2013-03-12T00:01:20Z</dcterms:modified>
</cp:coreProperties>
</file>